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7" r:id="rId1"/>
  </p:sldMasterIdLst>
  <p:notesMasterIdLst>
    <p:notesMasterId r:id="rId24"/>
  </p:notesMasterIdLst>
  <p:sldIdLst>
    <p:sldId id="256" r:id="rId2"/>
    <p:sldId id="268" r:id="rId3"/>
    <p:sldId id="372" r:id="rId4"/>
    <p:sldId id="373" r:id="rId5"/>
    <p:sldId id="362" r:id="rId6"/>
    <p:sldId id="367" r:id="rId7"/>
    <p:sldId id="294" r:id="rId8"/>
    <p:sldId id="293" r:id="rId9"/>
    <p:sldId id="292" r:id="rId10"/>
    <p:sldId id="368" r:id="rId11"/>
    <p:sldId id="369" r:id="rId12"/>
    <p:sldId id="370" r:id="rId13"/>
    <p:sldId id="371" r:id="rId14"/>
    <p:sldId id="361" r:id="rId15"/>
    <p:sldId id="363" r:id="rId16"/>
    <p:sldId id="374" r:id="rId17"/>
    <p:sldId id="364" r:id="rId18"/>
    <p:sldId id="365" r:id="rId19"/>
    <p:sldId id="366" r:id="rId20"/>
    <p:sldId id="290" r:id="rId21"/>
    <p:sldId id="375" r:id="rId22"/>
    <p:sldId id="270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 agent" initials="s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51" autoAdjust="0"/>
  </p:normalViewPr>
  <p:slideViewPr>
    <p:cSldViewPr snapToGrid="0">
      <p:cViewPr>
        <p:scale>
          <a:sx n="100" d="100"/>
          <a:sy n="100" d="100"/>
        </p:scale>
        <p:origin x="-504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3356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76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07F53-E5A9-1543-A9B0-153DFBA3E76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FAB99-9DBA-477A-8561-8F36E7282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D2CF2B-D79E-40CE-B83A-59FCDAAE1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F26740-AFB4-406C-82E4-9197B89D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7D6359-20C1-41C2-84F4-302450E0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768BBD-C3C6-4767-81E3-6DC636A8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44080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8B41A-C107-4955-A868-3A022DEA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5E0D39-7ED6-40E2-919B-D101DB9C6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2E2633-CCE8-4B26-B5B2-D7D290D5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BB8173-6322-4315-BF07-1F5F0080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234ECE-C3EA-4C8C-BDE4-7B0A128A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18564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A012781-F697-4628-B6BF-D0FE88390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6179F6-2D63-4D09-A8B2-227A605E3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D488B-0867-4495-93C6-B916D63D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B44B79-6E4F-42BE-A222-CE65D3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877375-5A7D-4DC7-8028-520B2503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40265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1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95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80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81050"/>
          </a:xfrm>
          <a:prstGeom prst="rect">
            <a:avLst/>
          </a:prstGeom>
          <a:solidFill>
            <a:srgbClr val="EBED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81050"/>
          </a:xfrm>
          <a:prstGeom prst="rect">
            <a:avLst/>
          </a:prstGeom>
        </p:spPr>
        <p:txBody>
          <a:bodyPr lIns="274320" anchor="ctr" anchorCtr="0">
            <a:noAutofit/>
          </a:bodyPr>
          <a:lstStyle>
            <a:lvl1pPr algn="l">
              <a:defRPr sz="2400" spc="0" baseline="0">
                <a:solidFill>
                  <a:srgbClr val="7D7D7D"/>
                </a:solidFill>
              </a:defRPr>
            </a:lvl1pPr>
          </a:lstStyle>
          <a:p>
            <a:r>
              <a:rPr lang="en-US" dirty="0"/>
              <a:t>Click to edit page header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51570"/>
            <a:ext cx="9144000" cy="3887130"/>
          </a:xfrm>
          <a:prstGeom prst="rect">
            <a:avLst/>
          </a:prstGeom>
        </p:spPr>
        <p:txBody>
          <a:bodyPr lIns="365760" rIns="36576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buSzPct val="80000"/>
              <a:buFont typeface="Arial"/>
              <a:defRPr lang="en-US" sz="2100" kern="1200" spc="0" baseline="0" dirty="0" smtClean="0">
                <a:solidFill>
                  <a:srgbClr val="7D7D7D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342900" rtl="0" eaLnBrk="1" latinLnBrk="0" hangingPunct="1">
              <a:spcBef>
                <a:spcPts val="450"/>
              </a:spcBef>
              <a:buSzPct val="80000"/>
              <a:buFont typeface="Arial"/>
              <a:defRPr lang="en-US" sz="1650" kern="1200" spc="0" baseline="0" dirty="0" smtClean="0">
                <a:solidFill>
                  <a:srgbClr val="7D7D7D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342900" rtl="0" eaLnBrk="1" latinLnBrk="0" hangingPunct="1">
              <a:spcBef>
                <a:spcPts val="450"/>
              </a:spcBef>
              <a:buSzPct val="80000"/>
              <a:buFont typeface="Arial"/>
              <a:defRPr lang="en-US" sz="1500" kern="1200" spc="0" baseline="0" dirty="0" smtClean="0">
                <a:solidFill>
                  <a:srgbClr val="7D7D7D"/>
                </a:solidFill>
                <a:latin typeface="+mn-lt"/>
                <a:ea typeface="+mn-ea"/>
                <a:cs typeface="+mn-cs"/>
              </a:defRPr>
            </a:lvl3pPr>
            <a:lvl4pPr marL="1285875" indent="-257175" algn="l" defTabSz="342900" rtl="0" eaLnBrk="1" latinLnBrk="0" hangingPunct="1">
              <a:spcBef>
                <a:spcPts val="300"/>
              </a:spcBef>
              <a:buSzPct val="80000"/>
              <a:buFont typeface="Arial"/>
              <a:defRPr lang="en-US" sz="1350" kern="1200" spc="0" baseline="0" dirty="0" smtClean="0">
                <a:solidFill>
                  <a:srgbClr val="7D7D7D"/>
                </a:solidFill>
                <a:latin typeface="+mn-lt"/>
                <a:ea typeface="+mn-ea"/>
                <a:cs typeface="+mn-cs"/>
              </a:defRPr>
            </a:lvl4pPr>
            <a:lvl5pPr marL="1628775" indent="-257175" algn="l" defTabSz="342900" rtl="0" eaLnBrk="1" latinLnBrk="0" hangingPunct="1">
              <a:spcBef>
                <a:spcPts val="300"/>
              </a:spcBef>
              <a:buSzPct val="80000"/>
              <a:buFont typeface="Arial"/>
              <a:defRPr lang="en-GB" sz="1350" kern="1200" spc="0" baseline="0" dirty="0" smtClean="0">
                <a:solidFill>
                  <a:srgbClr val="7D7D7D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67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7030AB-5375-4B4D-9264-628D1BFD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38034-05F8-4AB9-B69A-E66880A83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D06F23-045E-4CC5-B75C-6AAA3B76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0929-3064-401B-B015-191E11E80B7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10BCF1-8D6A-4FED-9367-833E92AB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5F82E2-F1AC-47D4-8112-4C95156E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BD3-A394-4E0D-B5E9-64B744419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8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8BA569-7B53-4AB9-A8B1-D7A5F257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ABF30A-7A0A-4C18-8594-FA9271343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84321-F487-4EB2-A3BE-1C288BB9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82B201-972C-4B1C-BFDC-F9845571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523115-9AEF-46DA-9598-EFEC1469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7107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8B63B-1669-42E8-ABE4-B63BE1A5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4308B9-E5CA-48FB-BA7B-9F5CB58CF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43225-8157-4288-B2CA-87D7F61F0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B5C17E-F341-4F8A-AC66-697FD989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D52800-80BE-430A-8F58-C64CAAE3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BBE739-5CCB-4059-AA63-874F72CB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59224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806ADA-29F5-49D4-936A-0420108B9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11AF05-1D39-4225-973C-9AE3977A2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F6BC87-8DEF-48B4-AFA4-7F00AB73F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8290859-A05A-487D-9E91-11268752C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C05CC82-A01C-4ACF-8FFF-DCCA80D63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A44007D-F58C-4C08-943A-87769297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E939BC-7C73-4D79-8548-C282ED3B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E4434D-7715-4901-B1C7-C21755BC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88689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05B30-4F76-4DAD-B6ED-259A3CEA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33759F9-5D20-4A11-9878-40F0135F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F89F4C0-68F3-4419-B0EB-AA33B748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0F3B17-BB40-42EA-B15D-F98BB47B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79149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2E0AA41-24DC-418D-A53A-B7D740EC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D0FC9B-63FF-4197-963A-3A31F26B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BB91402-9763-4856-B6E9-C3CDC082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589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06496-0E86-4F74-8445-9FF99698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0A981C-CA04-405B-A616-64083DD95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34E5B5-7A1F-4E7B-86A0-2665C1055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18284F-C09F-4E27-8896-8224E2A08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E623E8-8465-4E62-8CE0-4AEB2697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EF5724-CFC3-4AD1-9137-816E6D82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42085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35492-8E7F-4BB5-A23C-60E0B351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606DC83-FFD4-4CE4-9290-D7202A609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A5806-8F8E-4AA8-9E21-AD210047D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5EC6A8-75D6-46EC-BDF6-9B401022C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80E98D-6BD2-4BF9-B162-399E350E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896724-B355-4CB5-9A9F-4527B72A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01150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62D8979-C50C-4ED7-8541-3A1C220F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A0A2A8-3AF5-4B65-8E22-803163B18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8848A5-D411-4643-8EED-5BA673C6E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08F94E-5C45-4042-89F6-D7B26D140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861019-9DE2-4C46-AD73-B760DA863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330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661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athaypacific@tal-aviation.com.u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picejet@tal-aviation.com.ua" TargetMode="External"/><Relationship Id="rId7" Type="http://schemas.openxmlformats.org/officeDocument/2006/relationships/image" Target="../media/image33.jpeg"/><Relationship Id="rId2" Type="http://schemas.openxmlformats.org/officeDocument/2006/relationships/hyperlink" Target="mailto:cathaypacific@tal-aviation.com.u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talaviation.com/" TargetMode="External"/><Relationship Id="rId5" Type="http://schemas.openxmlformats.org/officeDocument/2006/relationships/hyperlink" Target="mailto:ep@tal-aviation.com.ua" TargetMode="External"/><Relationship Id="rId4" Type="http://schemas.openxmlformats.org/officeDocument/2006/relationships/hyperlink" Target="mailto:talhotels@tal-aviation.com.u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350025" y="1730175"/>
            <a:ext cx="81630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rgbClr val="1F497D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50026" y="2303925"/>
            <a:ext cx="7618318" cy="207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ситуация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планы на лето 2020 </a:t>
            </a:r>
            <a:r>
              <a:rPr lang="e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Aviation, Kyiv </a:t>
            </a:r>
          </a:p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7F7242-2D59-46E2-AA2B-ECC7AE3167B6}"/>
              </a:ext>
            </a:extLst>
          </p:cNvPr>
          <p:cNvPicPr/>
          <p:nvPr/>
        </p:nvPicPr>
        <p:blipFill rotWithShape="1">
          <a:blip r:embed="rId3"/>
          <a:srcRect l="16410" t="33960" r="34231" b="23647"/>
          <a:stretch/>
        </p:blipFill>
        <p:spPr bwMode="auto">
          <a:xfrm>
            <a:off x="3105150" y="571318"/>
            <a:ext cx="2933700" cy="1417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501733" y="3283662"/>
            <a:ext cx="2362200" cy="8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Image result for spicejet logo">
            <a:extLst>
              <a:ext uri="{FF2B5EF4-FFF2-40B4-BE49-F238E27FC236}">
                <a16:creationId xmlns="" xmlns:a16="http://schemas.microsoft.com/office/drawing/2014/main" id="{A935AEA2-CDD5-4CDE-9CBE-4D8499FA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15" y="3372909"/>
            <a:ext cx="1111476" cy="66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54;p13" descr="C:\Users\SALEAG~1\AppData\Local\Temp\Rar$DRa0.663\TalHotelLogo.jpg">
            <a:extLst>
              <a:ext uri="{FF2B5EF4-FFF2-40B4-BE49-F238E27FC236}">
                <a16:creationId xmlns="" xmlns:a16="http://schemas.microsoft.com/office/drawing/2014/main" id="{CFD9CA84-F04B-46C9-A30E-434B48CEDB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3952" y="3310013"/>
            <a:ext cx="1558076" cy="73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EA6E02-32E9-47DF-9305-F7FDA6221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337" y="3408713"/>
            <a:ext cx="2410358" cy="534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C0FF71E5-DE94-4F8F-ABA4-8E55894BD6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32028" y="4089499"/>
            <a:ext cx="1247581" cy="9654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5019" y="95323"/>
            <a:ext cx="6809838" cy="57785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Возобновляет рейсы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Европу.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Из Киева партнёры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PS, LH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F3C781-0C0A-464B-9DD3-51876CEED93F}"/>
              </a:ext>
            </a:extLst>
          </p:cNvPr>
          <p:cNvPicPr/>
          <p:nvPr/>
        </p:nvPicPr>
        <p:blipFill rotWithShape="1">
          <a:blip r:embed="rId2"/>
          <a:srcRect l="398" t="29920" r="54101" b="60798"/>
          <a:stretch/>
        </p:blipFill>
        <p:spPr bwMode="auto">
          <a:xfrm>
            <a:off x="563277" y="1031757"/>
            <a:ext cx="7172695" cy="954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E12451-A3C7-4495-83B7-32ABBFDB585C}"/>
              </a:ext>
            </a:extLst>
          </p:cNvPr>
          <p:cNvPicPr/>
          <p:nvPr/>
        </p:nvPicPr>
        <p:blipFill rotWithShape="1">
          <a:blip r:embed="rId3"/>
          <a:srcRect l="28590" t="36922" r="32693" b="51226"/>
          <a:stretch/>
        </p:blipFill>
        <p:spPr bwMode="auto">
          <a:xfrm>
            <a:off x="618056" y="3151493"/>
            <a:ext cx="6958401" cy="1259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9ECDDEA-5CF7-473E-BD77-9BEAC2160B0F}"/>
              </a:ext>
            </a:extLst>
          </p:cNvPr>
          <p:cNvPicPr/>
          <p:nvPr/>
        </p:nvPicPr>
        <p:blipFill rotWithShape="1">
          <a:blip r:embed="rId4"/>
          <a:srcRect l="257" t="29630" r="54743" b="60797"/>
          <a:stretch/>
        </p:blipFill>
        <p:spPr bwMode="auto">
          <a:xfrm>
            <a:off x="697813" y="2138370"/>
            <a:ext cx="6798886" cy="945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3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9485" y="95322"/>
            <a:ext cx="5675085" cy="14939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Бронирование доступно на даты, начиная 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26 мая и 19 июня 2020 </a:t>
            </a:r>
            <a:r>
              <a:rPr lang="en-US" b="1" dirty="0"/>
              <a:t/>
            </a:r>
            <a:br>
              <a:rPr lang="en-US" b="1" dirty="0"/>
            </a:br>
            <a:endParaRPr lang="en-US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1EF7B22-5584-42EF-A91D-E61DEE8159C6}"/>
              </a:ext>
            </a:extLst>
          </p:cNvPr>
          <p:cNvPicPr/>
          <p:nvPr/>
        </p:nvPicPr>
        <p:blipFill rotWithShape="1">
          <a:blip r:embed="rId2"/>
          <a:srcRect l="-128" t="25755" r="54615" b="59430"/>
          <a:stretch/>
        </p:blipFill>
        <p:spPr bwMode="auto">
          <a:xfrm>
            <a:off x="1010722" y="3149600"/>
            <a:ext cx="6578930" cy="1182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EDEF0D1-C7B3-4F06-89F7-21EE3CF0840A}"/>
              </a:ext>
            </a:extLst>
          </p:cNvPr>
          <p:cNvPicPr/>
          <p:nvPr/>
        </p:nvPicPr>
        <p:blipFill rotWithShape="1">
          <a:blip r:embed="rId3"/>
          <a:srcRect t="28849" r="54872" b="60115"/>
          <a:stretch/>
        </p:blipFill>
        <p:spPr bwMode="auto">
          <a:xfrm>
            <a:off x="959922" y="1736017"/>
            <a:ext cx="7042067" cy="1108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3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435" y="95322"/>
            <a:ext cx="8913914" cy="413229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Возобновляет рейсы – условия въезда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на въезд в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HKG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25 мая разрешён въезд 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только резидентам Гонконга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при наличии следующих документов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Постоянное удостоверение личности Гонконга 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Удостоверение личности Гонконга (наличие действительной рабочей или учебной визой)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Паспорт Гражданина Гонконга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или британский национальный (заграничный) паспорт (с правом проживания в Гонконге)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Разрешено также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Пассажирам, прибывающим с материкового Китая, из Тайваня, Макао, которые не посещали другие регионы в течении последних 14 дней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Владельцам дипломатических паспортов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Представителям органов местной власти, следующих в служебных целях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Персоналу по проведению анти эпидемических мероприятий, при наличии разрешения государственного правительства Гонконга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Владельцам, имеющим актуальную рабочую/ учебную визу или с видом на жительство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! Обязательна самоизоляция в течении 14 дней, согласно правил карантина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0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435" y="95322"/>
            <a:ext cx="8859130" cy="401353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Возобновляет рейсы – условия транзита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FF0000"/>
                </a:solidFill>
              </a:rPr>
              <a:t> 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Транзит не разрешен ,  до  специального уведомления правительства Гонконга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Дополнительные требования :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1. Форма декларации здоровья  должна быть заполнена и представлена в Департамент здравоохранения Гонконга по прибытии. Формы доступны на борту и на сайте </a:t>
            </a:r>
            <a:r>
              <a:rPr lang="ru-RU" sz="1400" dirty="0" err="1"/>
              <a:t>а.к</a:t>
            </a:r>
            <a:r>
              <a:rPr lang="ru-RU" sz="1400" dirty="0"/>
              <a:t>. </a:t>
            </a:r>
            <a:br>
              <a:rPr lang="ru-RU" sz="1400" dirty="0"/>
            </a:br>
            <a:r>
              <a:rPr lang="ru-RU" sz="1400" dirty="0"/>
              <a:t>2. Все пассажиры, прибывающие в Гонконг, должны будут пройти медицинское обследование на наличие COVID-19 после выполнения всех требований к санитарному, иммиграционному, таможенному и карантинному оформлению.</a:t>
            </a:r>
            <a:br>
              <a:rPr lang="ru-RU" sz="1400" dirty="0"/>
            </a:br>
            <a:r>
              <a:rPr lang="ru-RU" sz="1400" dirty="0"/>
              <a:t>3. Тест, который включает в себя предоставление образца слюны, будет проводиться медицинскими работниками в Центре сбора временных образцов Департамента здравоохранения в здании </a:t>
            </a:r>
            <a:r>
              <a:rPr lang="ru-RU" sz="1400" dirty="0" err="1"/>
              <a:t>Asia</a:t>
            </a:r>
            <a:r>
              <a:rPr lang="ru-RU" sz="1400" dirty="0"/>
              <a:t> </a:t>
            </a:r>
            <a:r>
              <a:rPr lang="ru-RU" sz="1400" dirty="0" err="1"/>
              <a:t>World</a:t>
            </a:r>
            <a:r>
              <a:rPr lang="ru-RU" sz="1400" dirty="0"/>
              <a:t> </a:t>
            </a:r>
            <a:r>
              <a:rPr lang="ru-RU" sz="1400" dirty="0" err="1"/>
              <a:t>Expo</a:t>
            </a:r>
            <a:r>
              <a:rPr lang="ru-RU" sz="1400" dirty="0"/>
              <a:t>.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Пассажиры будут получать указания и помощь при выходе из зоны выдачи багажа.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Кроме того, пассажиры должны будут ждать результатов  теста</a:t>
            </a:r>
            <a:br>
              <a:rPr lang="ru-RU" sz="1400" b="1" dirty="0"/>
            </a:br>
            <a:endParaRPr lang="en-US" sz="1400" b="1" dirty="0"/>
          </a:p>
        </p:txBody>
      </p:sp>
      <p:pic>
        <p:nvPicPr>
          <p:cNvPr id="16" name="Picture 15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0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9B7069-6F33-401B-8A69-D5E631E7B1FB}"/>
              </a:ext>
            </a:extLst>
          </p:cNvPr>
          <p:cNvSpPr/>
          <p:nvPr/>
        </p:nvSpPr>
        <p:spPr>
          <a:xfrm>
            <a:off x="1143001" y="16914"/>
            <a:ext cx="7093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</a:t>
            </a:r>
            <a:r>
              <a:rPr lang="ru-RU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. Изменения и  процедура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672CCD8-D55D-410F-A6FB-86FBB3857A22}"/>
              </a:ext>
            </a:extLst>
          </p:cNvPr>
          <p:cNvSpPr/>
          <p:nvPr/>
        </p:nvSpPr>
        <p:spPr>
          <a:xfrm>
            <a:off x="5036456" y="1095829"/>
            <a:ext cx="3846287" cy="26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Возврат в 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GDS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Endorsement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involuntary refund D/T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CX 777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flight cancellation on 13 MAY2020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 </a:t>
            </a:r>
            <a:r>
              <a:rPr lang="ru-RU" sz="1400" b="1" dirty="0">
                <a:solidFill>
                  <a:srgbClr val="DEA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COMP0</a:t>
            </a:r>
            <a:r>
              <a:rPr lang="en-US" sz="1400" b="1" dirty="0">
                <a:solidFill>
                  <a:srgbClr val="DEA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</a:t>
            </a:r>
            <a:endParaRPr lang="ru-RU" sz="1400" dirty="0">
              <a:solidFill>
                <a:srgbClr val="DEA9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Возврат через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BSP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refund application - </a:t>
            </a:r>
            <a:r>
              <a:rPr lang="ru-RU" sz="1400" b="1" dirty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COMP0</a:t>
            </a:r>
            <a:r>
              <a:rPr lang="en-US" sz="1400" b="1" dirty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ru-RU" sz="1400" b="1" dirty="0">
              <a:solidFill>
                <a:srgbClr val="DEA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Сообщение с № билета и деталями на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cathaypacific@tal-aviation.com.ua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внесения в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waiver list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5D26F-17AD-4BC4-9939-EDCA7CDCF238}"/>
              </a:ext>
            </a:extLst>
          </p:cNvPr>
          <p:cNvPicPr/>
          <p:nvPr/>
        </p:nvPicPr>
        <p:blipFill rotWithShape="1">
          <a:blip r:embed="rId4"/>
          <a:srcRect l="26667" t="24843" r="30128" b="20228"/>
          <a:stretch/>
        </p:blipFill>
        <p:spPr bwMode="auto">
          <a:xfrm>
            <a:off x="392703" y="610506"/>
            <a:ext cx="4158342" cy="3715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E250F63D-728A-4367-853F-6A3364331613}"/>
              </a:ext>
            </a:extLst>
          </p:cNvPr>
          <p:cNvSpPr/>
          <p:nvPr/>
        </p:nvSpPr>
        <p:spPr>
          <a:xfrm>
            <a:off x="878114" y="1828800"/>
            <a:ext cx="550636" cy="420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/>
          </a:p>
        </p:txBody>
      </p:sp>
      <p:pic>
        <p:nvPicPr>
          <p:cNvPr id="8" name="Picture 7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70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 result for spicejet logo">
            <a:extLst>
              <a:ext uri="{FF2B5EF4-FFF2-40B4-BE49-F238E27FC236}">
                <a16:creationId xmlns="" xmlns:a16="http://schemas.microsoft.com/office/drawing/2014/main" id="{A935AEA2-CDD5-4CDE-9CBE-4D8499FA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76" y="4353048"/>
            <a:ext cx="1111476" cy="66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71250AB-7EAB-4330-8FD9-FF33EEB86F3F}"/>
              </a:ext>
            </a:extLst>
          </p:cNvPr>
          <p:cNvSpPr/>
          <p:nvPr/>
        </p:nvSpPr>
        <p:spPr>
          <a:xfrm>
            <a:off x="437028" y="145358"/>
            <a:ext cx="7933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 Jet.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ИЗМЕНЕНИЯ ИЗ-ЗА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CoVID-2019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EE735D-E5B9-44D8-AE90-0B2FCE2F6080}"/>
              </a:ext>
            </a:extLst>
          </p:cNvPr>
          <p:cNvPicPr/>
          <p:nvPr/>
        </p:nvPicPr>
        <p:blipFill rotWithShape="1">
          <a:blip r:embed="rId3"/>
          <a:srcRect l="14872" t="10712" r="40257" b="7237"/>
          <a:stretch/>
        </p:blipFill>
        <p:spPr bwMode="auto">
          <a:xfrm>
            <a:off x="188686" y="668578"/>
            <a:ext cx="3867490" cy="4259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86DCBB-188C-4CE8-B07B-838B382181DA}"/>
              </a:ext>
            </a:extLst>
          </p:cNvPr>
          <p:cNvPicPr/>
          <p:nvPr/>
        </p:nvPicPr>
        <p:blipFill rotWithShape="1">
          <a:blip r:embed="rId4"/>
          <a:srcRect l="29616" t="26438" r="38846" b="17265"/>
          <a:stretch/>
        </p:blipFill>
        <p:spPr bwMode="auto">
          <a:xfrm>
            <a:off x="5370286" y="668578"/>
            <a:ext cx="3585027" cy="370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82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 result for spicejet logo">
            <a:extLst>
              <a:ext uri="{FF2B5EF4-FFF2-40B4-BE49-F238E27FC236}">
                <a16:creationId xmlns="" xmlns:a16="http://schemas.microsoft.com/office/drawing/2014/main" id="{A935AEA2-CDD5-4CDE-9CBE-4D8499FA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8714"/>
            <a:ext cx="1111476" cy="66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71250AB-7EAB-4330-8FD9-FF33EEB86F3F}"/>
              </a:ext>
            </a:extLst>
          </p:cNvPr>
          <p:cNvSpPr/>
          <p:nvPr/>
        </p:nvSpPr>
        <p:spPr>
          <a:xfrm>
            <a:off x="437028" y="145358"/>
            <a:ext cx="7933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 Jet. Возобновление полётов на местных маршрутах с 25 мая 2020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04" y="4394934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883C3D02-AFD2-473F-B28F-2A2FE0719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t="31891" r="38647" b="10971"/>
          <a:stretch>
            <a:fillRect/>
          </a:stretch>
        </p:blipFill>
        <p:spPr bwMode="auto">
          <a:xfrm>
            <a:off x="1582057" y="1090566"/>
            <a:ext cx="4898572" cy="400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66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50F77-948F-4B71-ADE7-78AA2791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8771"/>
            <a:ext cx="8583529" cy="58494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 Jet. Альтернативы по изменениям</a:t>
            </a:r>
          </a:p>
        </p:txBody>
      </p:sp>
      <p:pic>
        <p:nvPicPr>
          <p:cNvPr id="6" name="Google Shape;70;p14">
            <a:extLst>
              <a:ext uri="{FF2B5EF4-FFF2-40B4-BE49-F238E27FC236}">
                <a16:creationId xmlns="" xmlns:a16="http://schemas.microsoft.com/office/drawing/2014/main" id="{25907F47-2900-4A00-894F-5CEA81F96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288" t="25539"/>
          <a:stretch/>
        </p:blipFill>
        <p:spPr>
          <a:xfrm>
            <a:off x="7481046" y="4417358"/>
            <a:ext cx="1615889" cy="66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Image result for spicejet logo">
            <a:extLst>
              <a:ext uri="{FF2B5EF4-FFF2-40B4-BE49-F238E27FC236}">
                <a16:creationId xmlns="" xmlns:a16="http://schemas.microsoft.com/office/drawing/2014/main" id="{41834E5D-1B34-4C1D-910F-716420807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" y="4209170"/>
            <a:ext cx="12493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79705E-9C90-451B-917B-4558054E607B}"/>
              </a:ext>
            </a:extLst>
          </p:cNvPr>
          <p:cNvSpPr/>
          <p:nvPr/>
        </p:nvSpPr>
        <p:spPr>
          <a:xfrm>
            <a:off x="4625788" y="1230407"/>
            <a:ext cx="441661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ПОЛНЫЙ возврат гарантирован для:</a:t>
            </a:r>
            <a:endParaRPr lang="en-US" sz="1400" b="1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иностранных граждан, имеющих подтверждённые бронирования на</a:t>
            </a:r>
            <a:r>
              <a:rPr lang="tr-TR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SpiceJet</a:t>
            </a:r>
            <a:r>
              <a:rPr lang="tr-TR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4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в период путешествия с</a:t>
            </a:r>
            <a:r>
              <a:rPr lang="tr-TR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</a:t>
            </a: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марта </a:t>
            </a:r>
            <a:r>
              <a:rPr lang="tr-TR" sz="1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</a:t>
            </a:r>
            <a:endParaRPr lang="en-US" sz="14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ассажиров, имеющих билеты на других авиакомпаниях, связанных с перелётами по Индии на </a:t>
            </a:r>
            <a:r>
              <a:rPr lang="tr-T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SpiceJet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(правила а/к партнёра</a:t>
            </a:r>
            <a:r>
              <a:rPr lang="ru-RU" sz="1600" dirty="0">
                <a:latin typeface="+mn-lt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777B93-D55F-44F0-BEAD-42DB0C8D8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7" t="16209" r="4661" b="14118"/>
          <a:stretch/>
        </p:blipFill>
        <p:spPr>
          <a:xfrm>
            <a:off x="1438835" y="890932"/>
            <a:ext cx="3025589" cy="41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50F77-948F-4B71-ADE7-78AA2791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2755"/>
            <a:ext cx="8520600" cy="590388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Hotels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Возвраты и статус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2D60F8-F8BC-45E4-BE31-A3A968D26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574625"/>
            <a:ext cx="4612163" cy="3994250"/>
          </a:xfrm>
        </p:spPr>
        <p:txBody>
          <a:bodyPr/>
          <a:lstStyle/>
          <a:p>
            <a:pPr marL="13970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Привилегии сотрудничества с 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HOTELS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Партнёрство с более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поставщиками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750 000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отелей по всему миру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Конкурентные цены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Подтверждённые бронирования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в национальной валюте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Secure </a:t>
            </a:r>
            <a:r>
              <a:rPr lang="en-US" b="1" dirty="0"/>
              <a:t>fully refundable rates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Проведение переговоров, процедуры  возвратов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6DF4FF-52D3-47D4-AC33-2C49B51EC5B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61878" y="1226457"/>
            <a:ext cx="4207950" cy="3342418"/>
          </a:xfrm>
        </p:spPr>
        <p:txBody>
          <a:bodyPr/>
          <a:lstStyle/>
          <a:p>
            <a:pPr marL="13970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усилий и статус запросов</a:t>
            </a:r>
          </a:p>
        </p:txBody>
      </p:sp>
      <p:pic>
        <p:nvPicPr>
          <p:cNvPr id="6" name="Google Shape;70;p14">
            <a:extLst>
              <a:ext uri="{FF2B5EF4-FFF2-40B4-BE49-F238E27FC236}">
                <a16:creationId xmlns="" xmlns:a16="http://schemas.microsoft.com/office/drawing/2014/main" id="{25907F47-2900-4A00-894F-5CEA81F96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288" t="25539"/>
          <a:stretch/>
        </p:blipFill>
        <p:spPr>
          <a:xfrm>
            <a:off x="7481046" y="4417358"/>
            <a:ext cx="1615889" cy="663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79705E-9C90-451B-917B-4558054E607B}"/>
              </a:ext>
            </a:extLst>
          </p:cNvPr>
          <p:cNvSpPr/>
          <p:nvPr/>
        </p:nvSpPr>
        <p:spPr>
          <a:xfrm>
            <a:off x="5050970" y="2315029"/>
            <a:ext cx="3918858" cy="2319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lnSpc>
                <a:spcPct val="115000"/>
              </a:lnSpc>
              <a:buClr>
                <a:schemeClr val="dk2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положительное решение по возврату </a:t>
            </a:r>
          </a:p>
          <a:p>
            <a:pPr marL="457200" indent="-317500">
              <a:lnSpc>
                <a:spcPct val="115000"/>
              </a:lnSpc>
              <a:buClr>
                <a:schemeClr val="dk2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ваучер на бронирование отеля в течении 1 года</a:t>
            </a:r>
          </a:p>
          <a:p>
            <a:pPr marL="457200" indent="-317500">
              <a:lnSpc>
                <a:spcPct val="115000"/>
              </a:lnSpc>
              <a:buClr>
                <a:schemeClr val="dk2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отказ в возврате </a:t>
            </a:r>
          </a:p>
          <a:p>
            <a:pPr marL="457200" indent="-317500">
              <a:lnSpc>
                <a:spcPct val="115000"/>
              </a:lnSpc>
              <a:buClr>
                <a:schemeClr val="dk2"/>
              </a:buClr>
              <a:buSzPts val="1400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стадии переговоров (срок рассмотрения до 90 дней) </a:t>
            </a:r>
          </a:p>
          <a:p>
            <a:endParaRPr lang="ru-RU" sz="14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54;p13" descr="C:\Users\SALEAG~1\AppData\Local\Temp\Rar$DRa0.663\TalHotelLogo.jpg">
            <a:extLst>
              <a:ext uri="{FF2B5EF4-FFF2-40B4-BE49-F238E27FC236}">
                <a16:creationId xmlns="" xmlns:a16="http://schemas.microsoft.com/office/drawing/2014/main" id="{CFD9CA84-F04B-46C9-A30E-434B48CEDB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99" y="4303486"/>
            <a:ext cx="1925403" cy="804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64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50F77-948F-4B71-ADE7-78AA279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Hotels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Лето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35830E-C3E3-496A-AC3B-FEC0A494F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4514" y="936171"/>
            <a:ext cx="5223663" cy="543219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Увеличиваем количество отелей по Украине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 indent="0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70;p14">
            <a:extLst>
              <a:ext uri="{FF2B5EF4-FFF2-40B4-BE49-F238E27FC236}">
                <a16:creationId xmlns="" xmlns:a16="http://schemas.microsoft.com/office/drawing/2014/main" id="{25907F47-2900-4A00-894F-5CEA81F96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288" t="25539"/>
          <a:stretch/>
        </p:blipFill>
        <p:spPr>
          <a:xfrm>
            <a:off x="0" y="4374887"/>
            <a:ext cx="1615889" cy="663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79705E-9C90-451B-917B-4558054E607B}"/>
              </a:ext>
            </a:extLst>
          </p:cNvPr>
          <p:cNvSpPr/>
          <p:nvPr/>
        </p:nvSpPr>
        <p:spPr>
          <a:xfrm>
            <a:off x="311700" y="1017725"/>
            <a:ext cx="8354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sz="1800" b="1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54;p13" descr="C:\Users\SALEAG~1\AppData\Local\Temp\Rar$DRa0.663\TalHotelLogo.jpg">
            <a:extLst>
              <a:ext uri="{FF2B5EF4-FFF2-40B4-BE49-F238E27FC236}">
                <a16:creationId xmlns="" xmlns:a16="http://schemas.microsoft.com/office/drawing/2014/main" id="{CFD9CA84-F04B-46C9-A30E-434B48CEDB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5254" y="132529"/>
            <a:ext cx="1572922" cy="73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6">
            <a:extLst>
              <a:ext uri="{FF2B5EF4-FFF2-40B4-BE49-F238E27FC236}">
                <a16:creationId xmlns="" xmlns:a16="http://schemas.microsoft.com/office/drawing/2014/main" id="{0A13C120-F5FA-4C3F-B3C8-C845EB48F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8523"/>
          <a:stretch/>
        </p:blipFill>
        <p:spPr bwMode="auto">
          <a:xfrm>
            <a:off x="4709886" y="1561373"/>
            <a:ext cx="2016312" cy="299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B45BB5-02BF-49E2-B187-36156F7A1051}"/>
              </a:ext>
            </a:extLst>
          </p:cNvPr>
          <p:cNvPicPr/>
          <p:nvPr/>
        </p:nvPicPr>
        <p:blipFill rotWithShape="1">
          <a:blip r:embed="rId5"/>
          <a:srcRect l="29102" t="42621" r="46923" b="32991"/>
          <a:stretch/>
        </p:blipFill>
        <p:spPr bwMode="auto">
          <a:xfrm>
            <a:off x="546688" y="1385860"/>
            <a:ext cx="3692804" cy="2639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7">
            <a:extLst>
              <a:ext uri="{FF2B5EF4-FFF2-40B4-BE49-F238E27FC236}">
                <a16:creationId xmlns="" xmlns:a16="http://schemas.microsoft.com/office/drawing/2014/main" id="{81BC515F-612E-4645-82A8-17D187B59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12720" r="2971" b="19994"/>
          <a:stretch/>
        </p:blipFill>
        <p:spPr bwMode="auto">
          <a:xfrm>
            <a:off x="7271657" y="1970536"/>
            <a:ext cx="1487714" cy="194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33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43313" y="445025"/>
            <a:ext cx="4455888" cy="5727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Вопросы вебинара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1"/>
          </p:nvPr>
        </p:nvSpPr>
        <p:spPr>
          <a:xfrm>
            <a:off x="311700" y="1117600"/>
            <a:ext cx="8288014" cy="345127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актуальная ситуация и план полётов авиакомпании </a:t>
            </a:r>
          </a:p>
          <a:p>
            <a:pPr marL="114300" lv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Меры в связи с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-19. Политика возвратов, штрафов, условия для оформления новых билетов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Spice Jet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актуальная ситуация по авиакомпании. Политика возвратов в связи с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TAL Hotels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азвитие бизнеса в сезон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«Лето 2020».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Политика возвратов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WYNDHAM HOTEL GROUP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статус курортов сегодня.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возвратов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TTS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новые возможности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«Круглый стол».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Ответы на вопросы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>
              <a:buNone/>
            </a:pPr>
            <a:endParaRPr lang="en-US" sz="2400" dirty="0"/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420B1F7C-9D00-492B-8023-A072B5B8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77" y="4099953"/>
            <a:ext cx="166707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59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784E079-E9A7-437E-ACCC-EAFBCA204E0C}"/>
              </a:ext>
            </a:extLst>
          </p:cNvPr>
          <p:cNvSpPr txBox="1">
            <a:spLocks/>
          </p:cNvSpPr>
          <p:nvPr/>
        </p:nvSpPr>
        <p:spPr>
          <a:xfrm>
            <a:off x="1142999" y="146188"/>
            <a:ext cx="7159171" cy="7110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Политика отмен и изменений из-за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73D08F-9567-42AC-935A-2498F4D8A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7" y="857250"/>
            <a:ext cx="8127953" cy="34699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целях безопасности и, заботясь о своих гостях, все курорты временно закрыты до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мая 2020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Даты в активных бронированиях изменяются на желаемые сроки без ограничений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Отмена бронирований с заездом до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30 июня 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без штрафов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Возврат по бронированиям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15 мая 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ранее гарантирован в течении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часов на карты оплаты в полном объёме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Новые бронирования могут быть созданы на период после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20 мая 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(возможны изменения из-за актуальной ситуации)  </a:t>
            </a:r>
          </a:p>
          <a:p>
            <a:pPr marL="0" indent="0" algn="just">
              <a:buNone/>
            </a:pPr>
            <a:endParaRPr lang="ru-RU" sz="1500" dirty="0">
              <a:solidFill>
                <a:srgbClr val="0771B9"/>
              </a:solidFill>
            </a:endParaRPr>
          </a:p>
        </p:txBody>
      </p:sp>
      <p:pic>
        <p:nvPicPr>
          <p:cNvPr id="16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50012793-5642-4AF2-B44A-1D2F6406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99" y="4419350"/>
            <a:ext cx="1250306" cy="6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5EA6E02-32E9-47DF-9305-F7FDA6221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" y="4378104"/>
            <a:ext cx="2410358" cy="5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9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784E079-E9A7-437E-ACCC-EAFBCA204E0C}"/>
              </a:ext>
            </a:extLst>
          </p:cNvPr>
          <p:cNvSpPr txBox="1">
            <a:spLocks/>
          </p:cNvSpPr>
          <p:nvPr/>
        </p:nvSpPr>
        <p:spPr>
          <a:xfrm>
            <a:off x="1142999" y="146188"/>
            <a:ext cx="7159171" cy="7110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TTS-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новые возможные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ресурсы для экономии</a:t>
            </a:r>
            <a:r>
              <a:rPr lang="ru-RU" sz="2400" dirty="0"/>
              <a:t>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73D08F-9567-42AC-935A-2498F4D8A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7" y="857250"/>
            <a:ext cx="8127953" cy="34699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dirty="0" smtClean="0"/>
              <a:t>TAL </a:t>
            </a:r>
            <a:r>
              <a:rPr lang="en-US" sz="1200" dirty="0"/>
              <a:t>Aviation</a:t>
            </a:r>
            <a:r>
              <a:rPr lang="ru-RU" sz="1200" dirty="0"/>
              <a:t>, являясь </a:t>
            </a:r>
            <a:r>
              <a:rPr lang="en-US" sz="1200" dirty="0"/>
              <a:t>GSA</a:t>
            </a:r>
            <a:r>
              <a:rPr lang="ru-RU" sz="1200" dirty="0"/>
              <a:t> для компании Travel</a:t>
            </a:r>
            <a:r>
              <a:rPr lang="ru-RU" sz="1200" b="1" dirty="0"/>
              <a:t> </a:t>
            </a:r>
            <a:r>
              <a:rPr lang="en-US" sz="1200" b="1" dirty="0"/>
              <a:t>Tech Service LLP </a:t>
            </a:r>
            <a:r>
              <a:rPr lang="ru-RU" sz="1200" b="1" dirty="0"/>
              <a:t>(</a:t>
            </a:r>
            <a:r>
              <a:rPr lang="ru-RU" sz="1200" b="1" dirty="0" err="1"/>
              <a:t>Delhi</a:t>
            </a:r>
            <a:r>
              <a:rPr lang="ru-RU" sz="1200" b="1" dirty="0"/>
              <a:t>), </a:t>
            </a:r>
            <a:r>
              <a:rPr lang="ru-RU" sz="1200" dirty="0"/>
              <a:t>предлагает уникальную возможность по мониторингу и возврату средств за неиспользованные сегменты/билеты за последние 12-24 месяца</a:t>
            </a:r>
            <a:r>
              <a:rPr lang="ru-RU" sz="1200" dirty="0" smtClean="0"/>
              <a:t>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200" dirty="0"/>
              <a:t>Возврат средств производится от авиакомпаний/БСП агентству напрямую. </a:t>
            </a:r>
            <a:endParaRPr lang="en-US" sz="1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200" dirty="0"/>
              <a:t>Стоимость услуги составляет 30% от суммы фактического возврата агентству.</a:t>
            </a:r>
            <a:endParaRPr lang="en-US" sz="1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200" dirty="0"/>
              <a:t>Контракт заключается агентством напрямую с </a:t>
            </a:r>
            <a:r>
              <a:rPr lang="en-US" sz="1200" dirty="0"/>
              <a:t>TTS LLP</a:t>
            </a:r>
            <a:r>
              <a:rPr lang="ru-RU" sz="1200" dirty="0"/>
              <a:t>, сроком на 48 месяцев (за 12 месяцев до его окончания, стороны согласуют его продление или приостановку)</a:t>
            </a:r>
            <a:endParaRPr lang="en-US" sz="1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200" dirty="0"/>
              <a:t>Разовое тестирование предлагается </a:t>
            </a:r>
            <a:r>
              <a:rPr lang="ru-RU" sz="1200" dirty="0" smtClean="0"/>
              <a:t>бесплатно</a:t>
            </a:r>
            <a:endParaRPr lang="en-US" sz="1200" dirty="0" smtClean="0"/>
          </a:p>
          <a:p>
            <a:pPr lvl="0"/>
            <a:endParaRPr lang="en-US" sz="1600" dirty="0"/>
          </a:p>
          <a:p>
            <a:pPr marL="0" indent="0" algn="just">
              <a:buNone/>
            </a:pPr>
            <a:endParaRPr lang="ru-RU" sz="1500" dirty="0">
              <a:solidFill>
                <a:srgbClr val="0771B9"/>
              </a:solidFill>
            </a:endParaRPr>
          </a:p>
        </p:txBody>
      </p:sp>
      <p:pic>
        <p:nvPicPr>
          <p:cNvPr id="16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50012793-5642-4AF2-B44A-1D2F6406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99" y="4419350"/>
            <a:ext cx="1250306" cy="6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C0FF71E5-DE94-4F8F-ABA4-8E55894B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9185" y="4074863"/>
            <a:ext cx="1247581" cy="96548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/>
          <a:srcRect l="21923" t="20285" r="7308" b="12251"/>
          <a:stretch/>
        </p:blipFill>
        <p:spPr bwMode="auto">
          <a:xfrm>
            <a:off x="3802380" y="2092536"/>
            <a:ext cx="4206240" cy="2255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3691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E8F39E-1A99-46B9-9C2F-B8AB3EFB2632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754E098-1924-4EF2-BE5D-9998E2816E96}" type="datetime1">
              <a:rPr lang="ru-RU" smtClean="0"/>
              <a:pPr/>
              <a:t>28.05.2021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5540375" y="4786313"/>
            <a:ext cx="3603625" cy="273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TAL Hotels</a:t>
            </a:r>
            <a:r>
              <a:rPr lang="ru-RU" dirty="0"/>
              <a:t> </a:t>
            </a:r>
            <a:r>
              <a:rPr lang="en-US" dirty="0"/>
              <a:t>state-of-the-art solution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3294" y="1426715"/>
            <a:ext cx="580913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ООО «ТАЛ Авиейшн»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04050 г. Киев, ул. Пимоненко, 13К, оф. 1А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Агентская поддержка: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Тел.: +380 44 3511580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cathaypacific@tal-aviation.com.ua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spicejet@tal-aviation.com.ua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talhotels@tal-aviation.com.ua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Договора, корпоративное обслуживание  :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Irina.slavitskaya@tal-aviation.com.ua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Skype: tal_office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Время работы офиса: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Пн - Пт 09:00 – 18:00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5175" y="108888"/>
            <a:ext cx="2644133" cy="119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9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7543" y="259330"/>
            <a:ext cx="8218998" cy="9941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ИАТА. Дорожная карта становления после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COVID -19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>
              <a:buNone/>
            </a:pPr>
            <a:endParaRPr lang="en-US" sz="2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980A6BE4-FC8F-46A1-8993-012AFA463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4629" y="1069099"/>
            <a:ext cx="4018359" cy="3307783"/>
          </a:xfr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766AEA-5157-4C0D-AC7F-DCB499CFF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20058"/>
            <a:ext cx="3887391" cy="319973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аэропорту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ACD76A-9F10-456E-8B52-7B5BCF225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182" y="1199408"/>
            <a:ext cx="4018359" cy="3125849"/>
          </a:xfrm>
        </p:spPr>
        <p:txBody>
          <a:bodyPr>
            <a:normAutofit fontScale="85000" lnSpcReduction="20000"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Подача данных заблаговременно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Ограничение доступа в терминал (только для вылетающих, прибывающих)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Проверка температуры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Наличие масок и средств защиты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Дистанция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Наличие терминалов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“self check-in”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Очистка и дезинфекция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паспортного и таможенного контроля (мобильные приложения)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Ускоренная процедура регистрации и выдачи багажа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Декларирование здоровья (документ о состоянии здоровья 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 ДО полёта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83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1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3844"/>
            <a:ext cx="8962571" cy="61793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ИАТА. Дорожная карта восстановления после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COVID -19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766AEA-5157-4C0D-AC7F-DCB499CFF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544679"/>
            <a:ext cx="3887391" cy="493092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борту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14F60AC2-ACF6-48D4-AC37-77944EE19E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751942" y="2473432"/>
            <a:ext cx="3120571" cy="2454521"/>
          </a:xfrm>
        </p:spPr>
      </p:pic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422B32B-FE2E-4C84-BA7F-5241B13DE7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7714" y="1054137"/>
            <a:ext cx="3409996" cy="2682171"/>
          </a:xfr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72071E-3E9C-4E18-A961-A38E3865B583}"/>
              </a:ext>
            </a:extLst>
          </p:cNvPr>
          <p:cNvSpPr/>
          <p:nvPr/>
        </p:nvSpPr>
        <p:spPr>
          <a:xfrm>
            <a:off x="3693886" y="986972"/>
            <a:ext cx="4820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Паспорт иммунитета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Проверка температуры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Соблюдение дистанции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 контакт с лётным составом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Маски и перчатки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83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0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C2976614-0894-4989-BBA5-E4F34DB3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168547"/>
            <a:ext cx="7499420" cy="102421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Cathay Pacific- безопасная ситуация и о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бработка в аэропорту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HKG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94E02D2-8F9C-4A96-8471-BF252E1E6908}"/>
              </a:ext>
            </a:extLst>
          </p:cNvPr>
          <p:cNvPicPr/>
          <p:nvPr/>
        </p:nvPicPr>
        <p:blipFill rotWithShape="1">
          <a:blip r:embed="rId2"/>
          <a:srcRect l="16026" t="25299" r="33846" b="15214"/>
          <a:stretch/>
        </p:blipFill>
        <p:spPr bwMode="auto">
          <a:xfrm>
            <a:off x="443344" y="1215498"/>
            <a:ext cx="4342412" cy="2798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83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31C34A4-93AB-419F-BFF4-4E44AFC41D4F}"/>
              </a:ext>
            </a:extLst>
          </p:cNvPr>
          <p:cNvPicPr/>
          <p:nvPr/>
        </p:nvPicPr>
        <p:blipFill rotWithShape="1">
          <a:blip r:embed="rId4"/>
          <a:srcRect l="19231" t="24160" r="45128" b="15442"/>
          <a:stretch/>
        </p:blipFill>
        <p:spPr bwMode="auto">
          <a:xfrm>
            <a:off x="5581403" y="1215498"/>
            <a:ext cx="3004457" cy="2932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3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C2976614-0894-4989-BBA5-E4F34DB3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168547"/>
            <a:ext cx="7499420" cy="102421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Cathay Pacific – новые технологии на службе 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в аэропорту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HKG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D6130748-445F-43F3-8711-CFE402E66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868" y="1268372"/>
            <a:ext cx="4084469" cy="2722979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88A0B7-1DFF-4887-83E5-2421E51FA454}"/>
              </a:ext>
            </a:extLst>
          </p:cNvPr>
          <p:cNvPicPr/>
          <p:nvPr/>
        </p:nvPicPr>
        <p:blipFill rotWithShape="1">
          <a:blip r:embed="rId3"/>
          <a:srcRect l="17820" t="25983" r="35641" b="16581"/>
          <a:stretch/>
        </p:blipFill>
        <p:spPr bwMode="auto">
          <a:xfrm>
            <a:off x="5367647" y="1365663"/>
            <a:ext cx="3325091" cy="2588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83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2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5086" y="87087"/>
            <a:ext cx="7866743" cy="6714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 -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Fly (worry) free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1"/>
          </p:nvPr>
        </p:nvSpPr>
        <p:spPr>
          <a:xfrm>
            <a:off x="311699" y="892630"/>
            <a:ext cx="8701672" cy="36762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Изменения без ограничений и дополнительной платы в новых билетах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Cathay Dragon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оформленных до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30 июня 2020 года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Неограниченное количество изменений в течение года после покупки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Terms &amp; conditions</a:t>
            </a:r>
          </a:p>
          <a:p>
            <a:pPr marL="11430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Travel must be completed within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one year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the date of ticket issuance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Applicable to all tickets originally purchased and issued between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9 March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30 June 2020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Applicable to all fares, except redemption tickets, group tickets and Cathay Pacific Holidays packages.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Booking changes must be made before departure.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Fare/ tax differences may apply, due to the fare restrictions/conditions of your ticket.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 cancellation guidelines apply to all fares.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83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9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5086" y="445025"/>
            <a:ext cx="7866743" cy="5727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Заказ спец сервиса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1"/>
          </p:nvPr>
        </p:nvSpPr>
        <p:spPr>
          <a:xfrm>
            <a:off x="311701" y="1117601"/>
            <a:ext cx="5073100" cy="3316514"/>
          </a:xfrm>
        </p:spPr>
        <p:txBody>
          <a:bodyPr/>
          <a:lstStyle/>
          <a:p>
            <a:pPr marL="11430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Рейсы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CX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из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Гонконга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Пекин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прибывают в специальный терминал, позволяющий проведение мероприятий, связанных с COVID-19</a:t>
            </a:r>
          </a:p>
          <a:p>
            <a:pPr marL="11430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услуг специального сервиса, временно приостановлено.</a:t>
            </a:r>
          </a:p>
          <a:p>
            <a:pPr marL="11430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Wheelchair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WCHR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WCHS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WCHC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Meet and Assist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MAAS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Unaccompanied Minor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UMNR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Stretcher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STCR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 всех бронированиях, с вышеуказанными услугами, оформленными через SSR/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может измениться статус на UC </a:t>
            </a:r>
          </a:p>
          <a:p>
            <a:pPr marL="114300" indent="0">
              <a:buNone/>
            </a:pPr>
            <a:r>
              <a:rPr lang="ru-RU" sz="2400" dirty="0"/>
              <a:t> 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4EACCF2-173D-422F-B715-BE1AD8AFF36B}"/>
              </a:ext>
            </a:extLst>
          </p:cNvPr>
          <p:cNvPicPr/>
          <p:nvPr/>
        </p:nvPicPr>
        <p:blipFill rotWithShape="1">
          <a:blip r:embed="rId2"/>
          <a:srcRect l="21154" t="30085" r="39872" b="27750"/>
          <a:stretch/>
        </p:blipFill>
        <p:spPr bwMode="auto">
          <a:xfrm>
            <a:off x="5445281" y="1213668"/>
            <a:ext cx="3435338" cy="2552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5043" y="95323"/>
            <a:ext cx="6614557" cy="57785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Cathay Pacific.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Возобновляет рейсы 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96052F-91EA-46E0-8F56-57FB394E3ECF}"/>
              </a:ext>
            </a:extLst>
          </p:cNvPr>
          <p:cNvPicPr/>
          <p:nvPr/>
        </p:nvPicPr>
        <p:blipFill rotWithShape="1">
          <a:blip r:embed="rId2"/>
          <a:srcRect l="37436" t="19374" r="37308" b="17492"/>
          <a:stretch/>
        </p:blipFill>
        <p:spPr bwMode="auto">
          <a:xfrm>
            <a:off x="4358245" y="637307"/>
            <a:ext cx="3526972" cy="3778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0AAFEE-335C-40DA-8736-AC13BB383813}"/>
              </a:ext>
            </a:extLst>
          </p:cNvPr>
          <p:cNvPicPr/>
          <p:nvPr/>
        </p:nvPicPr>
        <p:blipFill rotWithShape="1">
          <a:blip r:embed="rId3"/>
          <a:srcRect l="43205" t="19829" r="43334" b="18632"/>
          <a:stretch/>
        </p:blipFill>
        <p:spPr bwMode="auto">
          <a:xfrm>
            <a:off x="1389413" y="700645"/>
            <a:ext cx="2078182" cy="3651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cathaypacific.com/content/dam/cx/designs/responsive/images/Social-Sharing/share-facebook-ENG.jpg">
            <a:extLst>
              <a:ext uri="{FF2B5EF4-FFF2-40B4-BE49-F238E27FC236}">
                <a16:creationId xmlns="" xmlns:a16="http://schemas.microsoft.com/office/drawing/2014/main" id="{65E4D65B-85A9-4B19-9354-CE309432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8720" r="13039" b="23348"/>
          <a:stretch/>
        </p:blipFill>
        <p:spPr bwMode="auto">
          <a:xfrm>
            <a:off x="87084" y="4479218"/>
            <a:ext cx="2228603" cy="6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 ÐµÐ·ÑÐ»ÑÑÐ°Ñ Ð¿Ð¾ÑÑÐºÑ Ð·Ð¾Ð±ÑÐ°Ð¶ÐµÐ½Ñ Ð·Ð° Ð·Ð°Ð¿Ð¸ÑÐ¾Ð¼ &quot;tal aviation logo&quot;">
            <a:extLst>
              <a:ext uri="{FF2B5EF4-FFF2-40B4-BE49-F238E27FC236}">
                <a16:creationId xmlns="" xmlns:a16="http://schemas.microsoft.com/office/drawing/2014/main" id="{0732686C-2613-43F2-AD52-83EADC04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2" y="4512623"/>
            <a:ext cx="1320377" cy="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2590</TotalTime>
  <Words>873</Words>
  <Application>Microsoft Office PowerPoint</Application>
  <PresentationFormat>On-screen Show (16:9)</PresentationFormat>
  <Paragraphs>151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Вопросы вебинара  </vt:lpstr>
      <vt:lpstr>ИАТА. Дорожная карта становления после COVID -19  </vt:lpstr>
      <vt:lpstr>ИАТА. Дорожная карта восстановления после COVID -19 </vt:lpstr>
      <vt:lpstr>Cathay Pacific- безопасная ситуация и обработка в аэропорту HKG</vt:lpstr>
      <vt:lpstr>Cathay Pacific – новые технологии на службе  в аэропорту HKG</vt:lpstr>
      <vt:lpstr>Cathay Pacific - Fly (worry) free   </vt:lpstr>
      <vt:lpstr>Cathay Pacific. Заказ спец сервиса   </vt:lpstr>
      <vt:lpstr>Cathay Pacific. Возобновляет рейсы    </vt:lpstr>
      <vt:lpstr>Cathay Pacific. Возобновляет рейсы в Европу.  Из Киева партнёры PS, LH    </vt:lpstr>
      <vt:lpstr>Cathay Pacific. Бронирование доступно на даты, начиная    с 26 мая и 19 июня 2020  </vt:lpstr>
      <vt:lpstr>Cathay Pacific. Возобновляет рейсы – условия въезда  Правила на въезд в HKG   с 25 мая разрешён въезд только резидентам Гонконга, при наличии следующих документов:  - Постоянное удостоверение личности Гонконга   - Удостоверение личности Гонконга (наличие действительной рабочей или учебной визой)   - Паспорт Гражданина Гонконга SAR или британский национальный (заграничный) паспорт (с правом проживания в Гонконге)  Разрешено также  - Пассажирам, прибывающим с материкового Китая, из Тайваня, Макао, которые не посещали другие регионы в течении последних 14 дней  - Владельцам дипломатических паспортов - Представителям органов местной власти, следующих в служебных целях - Персоналу по проведению анти эпидемических мероприятий, при наличии разрешения государственного правительства Гонконга - Владельцам, имеющим актуальную рабочую/ учебную визу или с видом на жительство  ! Обязательна самоизоляция в течении 14 дней, согласно правил карантина    </vt:lpstr>
      <vt:lpstr>Cathay Pacific. Возобновляет рейсы – условия транзита    Транзит не разрешен ,  до  специального уведомления правительства Гонконга   Дополнительные требования :  1. Форма декларации здоровья  должна быть заполнена и представлена в Департамент здравоохранения Гонконга по прибытии. Формы доступны на борту и на сайте а.к.  2. Все пассажиры, прибывающие в Гонконг, должны будут пройти медицинское обследование на наличие COVID-19 после выполнения всех требований к санитарному, иммиграционному, таможенному и карантинному оформлению. 3. Тест, который включает в себя предоставление образца слюны, будет проводиться медицинскими работниками в Центре сбора временных образцов Департамента здравоохранения в здании Asia World Expo.   Пассажиры будут получать указания и помощь при выходе из зоны выдачи багажа.   Кроме того, пассажиры должны будут ждать результатов  теста </vt:lpstr>
      <vt:lpstr>PowerPoint Presentation</vt:lpstr>
      <vt:lpstr>PowerPoint Presentation</vt:lpstr>
      <vt:lpstr>PowerPoint Presentation</vt:lpstr>
      <vt:lpstr>Spice Jet. Альтернативы по изменениям</vt:lpstr>
      <vt:lpstr>TAL Hotels. Возвраты и статус</vt:lpstr>
      <vt:lpstr>TAL Hotels. Лето 2020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sale agent</dc:creator>
  <cp:lastModifiedBy>User</cp:lastModifiedBy>
  <cp:revision>220</cp:revision>
  <dcterms:modified xsi:type="dcterms:W3CDTF">2021-05-28T11:39:07Z</dcterms:modified>
</cp:coreProperties>
</file>